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Hahmlet" pitchFamily="2" charset="-127"/>
      <p:regular r:id="rId12"/>
      <p:bold r:id="rId13"/>
    </p:embeddedFont>
    <p:embeddedFont>
      <p:font typeface="Hahmlet ExtraBold" pitchFamily="2" charset="-127"/>
      <p:bold r:id="rId14"/>
    </p:embeddedFont>
    <p:embeddedFont>
      <p:font typeface="Hahmlet Medium" pitchFamily="2" charset="-12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3885d23b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3885d23b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3885d23b1_6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3885d23b1_6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3885d23b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3885d23b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3885d23b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3885d23b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3885d23b1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3885d23b1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3885d23b1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3885d23b1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3885d23b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3885d23b1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3885d23b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3885d23b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1.png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19775" y="2944200"/>
            <a:ext cx="4300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2024 소중한 오픈소스 활용</a:t>
            </a:r>
            <a:r>
              <a:rPr lang="ko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 </a:t>
            </a:r>
            <a:r>
              <a:rPr lang="ko" sz="1500" b="1">
                <a:solidFill>
                  <a:srgbClr val="3C78D8"/>
                </a:solidFill>
                <a:latin typeface="Hahmlet"/>
                <a:ea typeface="Hahmlet"/>
                <a:cs typeface="Hahmlet"/>
                <a:sym typeface="Hahmlet"/>
              </a:rPr>
              <a:t>SW경진대회</a:t>
            </a:r>
            <a:endParaRPr sz="1500" b="1">
              <a:solidFill>
                <a:srgbClr val="3C78D8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463075" y="4652700"/>
            <a:ext cx="30885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Hahmlet ExtraBold"/>
                <a:ea typeface="Hahmlet ExtraBold"/>
                <a:cs typeface="Hahmlet ExtraBold"/>
                <a:sym typeface="Hahmlet ExtraBold"/>
              </a:rPr>
              <a:t>TEAM : 옥주용 육종범 채성수</a:t>
            </a:r>
            <a:endParaRPr sz="1100">
              <a:solidFill>
                <a:srgbClr val="434343"/>
              </a:solidFill>
              <a:latin typeface="Hahmlet ExtraBold"/>
              <a:ea typeface="Hahmlet ExtraBold"/>
              <a:cs typeface="Hahmlet ExtraBold"/>
              <a:sym typeface="Hahmlet Extra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19775" y="1987350"/>
            <a:ext cx="7248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지류 to 엑셀 </a:t>
            </a:r>
            <a:endParaRPr sz="36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자동화 프로그램</a:t>
            </a:r>
            <a:endParaRPr sz="36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-1909975" y="2404650"/>
            <a:ext cx="7248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Contents</a:t>
            </a:r>
            <a:endParaRPr sz="30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399300" y="833175"/>
            <a:ext cx="1320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01 서론 </a:t>
            </a:r>
            <a:endParaRPr sz="13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561350" y="1225150"/>
            <a:ext cx="1846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현재 상황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문제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466100" y="2194275"/>
            <a:ext cx="1320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02 본론 </a:t>
            </a:r>
            <a:endParaRPr sz="13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628150" y="2586250"/>
            <a:ext cx="16872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문제 해결 방법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디벨롭 솔루션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461525" y="3584150"/>
            <a:ext cx="1320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03 결론 </a:t>
            </a:r>
            <a:endParaRPr sz="13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623575" y="3976125"/>
            <a:ext cx="1535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기대 효과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시연 영상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4271525" y="2034991"/>
            <a:ext cx="1953300" cy="10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338325" y="3371991"/>
            <a:ext cx="1953300" cy="10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-1909975" y="2404650"/>
            <a:ext cx="7248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MobiMobi</a:t>
            </a:r>
            <a:endParaRPr sz="30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399300" y="833175"/>
            <a:ext cx="1320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옥주용 </a:t>
            </a:r>
            <a:endParaRPr sz="13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561350" y="1225150"/>
            <a:ext cx="23460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PyQT5 GUI 디자인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문제 정의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466100" y="2194275"/>
            <a:ext cx="1320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육종범 </a:t>
            </a:r>
            <a:endParaRPr sz="13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628150" y="2586250"/>
            <a:ext cx="23460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로직 구현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트러블 슈팅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461525" y="3584150"/>
            <a:ext cx="13209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채성수 </a:t>
            </a:r>
            <a:endParaRPr sz="13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623575" y="3976125"/>
            <a:ext cx="18465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백엔드 구조 설계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ahmlet"/>
              <a:buChar char="●"/>
            </a:pPr>
            <a:r>
              <a:rPr lang="ko" sz="12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문제 해결</a:t>
            </a:r>
            <a:endParaRPr sz="12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271525" y="2034991"/>
            <a:ext cx="1953300" cy="10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5338325" y="3371991"/>
            <a:ext cx="1953300" cy="10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6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96" name="Google Shape;96;p16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97" name="Google Shape;97;p16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" name="Google Shape;99;p16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16%</a:t>
              </a:r>
              <a:endParaRPr sz="900"/>
            </a:p>
          </p:txBody>
        </p:sp>
      </p:grpSp>
      <p:grpSp>
        <p:nvGrpSpPr>
          <p:cNvPr id="100" name="Google Shape;100;p16"/>
          <p:cNvGrpSpPr/>
          <p:nvPr/>
        </p:nvGrpSpPr>
        <p:grpSpPr>
          <a:xfrm>
            <a:off x="279000" y="4705950"/>
            <a:ext cx="765275" cy="280200"/>
            <a:chOff x="279000" y="4705950"/>
            <a:chExt cx="765275" cy="280200"/>
          </a:xfrm>
        </p:grpSpPr>
        <p:grpSp>
          <p:nvGrpSpPr>
            <p:cNvPr id="101" name="Google Shape;101;p16"/>
            <p:cNvGrpSpPr/>
            <p:nvPr/>
          </p:nvGrpSpPr>
          <p:grpSpPr>
            <a:xfrm>
              <a:off x="279000" y="4705950"/>
              <a:ext cx="697725" cy="280200"/>
              <a:chOff x="279000" y="4705950"/>
              <a:chExt cx="697725" cy="280200"/>
            </a:xfrm>
          </p:grpSpPr>
          <p:sp>
            <p:nvSpPr>
              <p:cNvPr id="102" name="Google Shape;102;p16"/>
              <p:cNvSpPr/>
              <p:nvPr/>
            </p:nvSpPr>
            <p:spPr>
              <a:xfrm>
                <a:off x="279000" y="4705950"/>
                <a:ext cx="577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104;p16"/>
            <p:cNvSpPr txBox="1"/>
            <p:nvPr/>
          </p:nvSpPr>
          <p:spPr>
            <a:xfrm>
              <a:off x="346475" y="4734750"/>
              <a:ext cx="697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현재 상황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05" name="Google Shape;105;p16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106" name="Google Shape;106;p16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107" name="Google Shape;107;p16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109" name="Google Shape;109;p16"/>
            <p:cNvSpPr txBox="1"/>
            <p:nvPr/>
          </p:nvSpPr>
          <p:spPr>
            <a:xfrm>
              <a:off x="150375" y="4705950"/>
              <a:ext cx="2790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01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800" y="1062513"/>
            <a:ext cx="1016400" cy="65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600" y="1062513"/>
            <a:ext cx="1016400" cy="65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800" y="1062513"/>
            <a:ext cx="1016400" cy="65382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273000" y="669938"/>
            <a:ext cx="27996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수기서류가 너무 많다.</a:t>
            </a:r>
            <a:endParaRPr sz="11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172200" y="669938"/>
            <a:ext cx="27996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어르신들을 대상으로 </a:t>
            </a:r>
            <a:endParaRPr sz="11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서류를 조사한다.</a:t>
            </a:r>
            <a:endParaRPr sz="11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5854950" y="669950"/>
            <a:ext cx="30801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어르신들이 온라인기기를 </a:t>
            </a:r>
            <a:endParaRPr sz="11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잘 사용하시지 못한다.</a:t>
            </a:r>
            <a:endParaRPr sz="11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6">
            <a:alphaModFix/>
          </a:blip>
          <a:srcRect t="8761" b="74700"/>
          <a:stretch/>
        </p:blipFill>
        <p:spPr>
          <a:xfrm>
            <a:off x="488425" y="1881011"/>
            <a:ext cx="1138250" cy="3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6119400" y="1811450"/>
            <a:ext cx="25512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“</a:t>
            </a:r>
            <a:r>
              <a:rPr lang="ko" sz="1100" b="1">
                <a:solidFill>
                  <a:srgbClr val="FFD966"/>
                </a:solidFill>
                <a:latin typeface="Hahmlet"/>
                <a:ea typeface="Hahmlet"/>
                <a:cs typeface="Hahmlet"/>
                <a:sym typeface="Hahmlet"/>
              </a:rPr>
              <a:t>60대 이상은 스마트폰 이용률이 90%가 넘어서 모든 인구가 사용한다고 해도 과언이 아닐 텐데요.</a:t>
            </a:r>
            <a:r>
              <a:rPr lang="ko" sz="1000" b="1">
                <a:solidFill>
                  <a:srgbClr val="F1C232"/>
                </a:solidFill>
                <a:latin typeface="Hahmlet"/>
                <a:ea typeface="Hahmlet"/>
                <a:cs typeface="Hahmlet"/>
                <a:sym typeface="Hahmlet"/>
              </a:rPr>
              <a:t> </a:t>
            </a:r>
            <a:r>
              <a:rPr lang="ko" sz="10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그렇지만 고령층은 디지털 기기 사용에 아직도 많은 어려움을 겪고 있는 현실입니다. 지난 2021년에 과학기술정보통신부가 발표한 디지털 정보 격차 실태 조사 보고서를 살펴봤는데요. 고령층의 디지털 기기 활용 지표가 50%대에 머무릅니다. </a:t>
            </a:r>
            <a:r>
              <a:rPr lang="ko" sz="1100" b="1">
                <a:solidFill>
                  <a:srgbClr val="FFD966"/>
                </a:solidFill>
                <a:latin typeface="Hahmlet"/>
                <a:ea typeface="Hahmlet"/>
                <a:cs typeface="Hahmlet"/>
                <a:sym typeface="Hahmlet"/>
              </a:rPr>
              <a:t>사용률은 90%를 넘어가지만, 활용률은 50%에 그치기 때문에 여전히 스마트 기기 활용이 취약하다는 것을 확인할 수 있고요.</a:t>
            </a:r>
            <a:r>
              <a:rPr lang="ko" sz="13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”</a:t>
            </a:r>
            <a:endParaRPr sz="13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895000" y="43341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Hahmlet"/>
                <a:ea typeface="Hahmlet"/>
                <a:cs typeface="Hahmlet"/>
                <a:sym typeface="Hahmlet"/>
              </a:rPr>
              <a:t>출처 : KBS뉴스</a:t>
            </a:r>
            <a:endParaRPr b="1">
              <a:solidFill>
                <a:srgbClr val="666666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6">
            <a:alphaModFix/>
          </a:blip>
          <a:srcRect t="95734"/>
          <a:stretch/>
        </p:blipFill>
        <p:spPr>
          <a:xfrm>
            <a:off x="1805350" y="2021071"/>
            <a:ext cx="1138250" cy="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172800" y="2423175"/>
            <a:ext cx="3000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“</a:t>
            </a:r>
            <a:r>
              <a:rPr lang="ko" sz="10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노인들을 대상으로 지류조사를</a:t>
            </a:r>
            <a:endParaRPr sz="10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실시하면 약 1400개의 서류가 나오는데, 이걸 한 </a:t>
            </a:r>
            <a:r>
              <a:rPr lang="ko" sz="1100" b="1">
                <a:solidFill>
                  <a:srgbClr val="FFD966"/>
                </a:solidFill>
                <a:latin typeface="Hahmlet"/>
                <a:ea typeface="Hahmlet"/>
                <a:cs typeface="Hahmlet"/>
                <a:sym typeface="Hahmlet"/>
              </a:rPr>
              <a:t>직원이 다 수기로 작성하다 보니</a:t>
            </a:r>
            <a:endParaRPr sz="1100" b="1">
              <a:solidFill>
                <a:srgbClr val="FFD966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FFD966"/>
                </a:solidFill>
                <a:latin typeface="Hahmlet"/>
                <a:ea typeface="Hahmlet"/>
                <a:cs typeface="Hahmlet"/>
                <a:sym typeface="Hahmlet"/>
              </a:rPr>
              <a:t>오타도 많이나고 시간도 많이 걸리더라고요…</a:t>
            </a:r>
            <a:r>
              <a:rPr lang="ko" sz="13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”</a:t>
            </a:r>
            <a:endParaRPr sz="13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172800" y="37620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Hahmlet"/>
                <a:ea typeface="Hahmlet"/>
                <a:cs typeface="Hahmlet"/>
                <a:sym typeface="Hahmlet"/>
              </a:rPr>
              <a:t>출처 : 유성구청 담당자</a:t>
            </a:r>
            <a:endParaRPr b="1">
              <a:solidFill>
                <a:srgbClr val="666666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22" name="Google Shape;122;p16"/>
          <p:cNvSpPr/>
          <p:nvPr/>
        </p:nvSpPr>
        <p:spPr>
          <a:xfrm rot="5400000">
            <a:off x="2325900" y="3074241"/>
            <a:ext cx="1953300" cy="7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 rot="5400000">
            <a:off x="4827875" y="3074241"/>
            <a:ext cx="1953300" cy="7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7">
            <a:alphaModFix/>
          </a:blip>
          <a:srcRect t="5598"/>
          <a:stretch/>
        </p:blipFill>
        <p:spPr>
          <a:xfrm>
            <a:off x="3456263" y="1716325"/>
            <a:ext cx="1828175" cy="24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4113" y="1877813"/>
            <a:ext cx="1873416" cy="25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8569" y="2017194"/>
            <a:ext cx="1922975" cy="25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2645" y="2254620"/>
            <a:ext cx="1828175" cy="24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7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135" name="Google Shape;135;p17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136" name="Google Shape;136;p17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" name="Google Shape;138;p17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33%</a:t>
              </a:r>
              <a:endParaRPr sz="900"/>
            </a:p>
          </p:txBody>
        </p:sp>
      </p:grpSp>
      <p:grpSp>
        <p:nvGrpSpPr>
          <p:cNvPr id="139" name="Google Shape;139;p17"/>
          <p:cNvGrpSpPr/>
          <p:nvPr/>
        </p:nvGrpSpPr>
        <p:grpSpPr>
          <a:xfrm>
            <a:off x="279005" y="4705950"/>
            <a:ext cx="1131121" cy="280200"/>
            <a:chOff x="99225" y="4705950"/>
            <a:chExt cx="1038012" cy="280200"/>
          </a:xfrm>
        </p:grpSpPr>
        <p:grpSp>
          <p:nvGrpSpPr>
            <p:cNvPr id="140" name="Google Shape;140;p17"/>
            <p:cNvGrpSpPr/>
            <p:nvPr/>
          </p:nvGrpSpPr>
          <p:grpSpPr>
            <a:xfrm>
              <a:off x="99225" y="4705950"/>
              <a:ext cx="877500" cy="280200"/>
              <a:chOff x="99225" y="4705950"/>
              <a:chExt cx="877500" cy="280200"/>
            </a:xfrm>
          </p:grpSpPr>
          <p:sp>
            <p:nvSpPr>
              <p:cNvPr id="141" name="Google Shape;141;p17"/>
              <p:cNvSpPr/>
              <p:nvPr/>
            </p:nvSpPr>
            <p:spPr>
              <a:xfrm>
                <a:off x="99225" y="4705950"/>
                <a:ext cx="7569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" name="Google Shape;143;p17"/>
            <p:cNvSpPr txBox="1"/>
            <p:nvPr/>
          </p:nvSpPr>
          <p:spPr>
            <a:xfrm>
              <a:off x="439437" y="4734750"/>
              <a:ext cx="6978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문제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44" name="Google Shape;144;p17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145" name="Google Shape;145;p17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146" name="Google Shape;146;p17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DCABAE"/>
              </a:solidFill>
              <a:ln w="9525" cap="flat" cmpd="sng">
                <a:solidFill>
                  <a:srgbClr val="DCABAE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148" name="Google Shape;148;p17"/>
            <p:cNvSpPr txBox="1"/>
            <p:nvPr/>
          </p:nvSpPr>
          <p:spPr>
            <a:xfrm>
              <a:off x="150375" y="4705950"/>
              <a:ext cx="2790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01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pic>
        <p:nvPicPr>
          <p:cNvPr id="149" name="Google Shape;14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00" y="925150"/>
            <a:ext cx="755375" cy="7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571925" y="1114138"/>
            <a:ext cx="1780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인력낭비</a:t>
            </a:r>
            <a:endParaRPr sz="16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7975" y="9210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6932975" y="1075225"/>
            <a:ext cx="1780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인적 실수</a:t>
            </a:r>
            <a:endParaRPr sz="16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964425" y="1512400"/>
            <a:ext cx="37107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많은 인력들이 많은 수기 서류를 처리하고, 관리하기 위해서 낭비가 되고 있습니다.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4417950" y="1499150"/>
            <a:ext cx="39399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사람들이 수기로 서류를 직접 보고 일일히 작성하기에,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작성시 실수나 오타가 생길 수 있습니다.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48025" y="27253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“</a:t>
            </a:r>
            <a:r>
              <a:rPr lang="ko" sz="19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지류데이터를 수기로 옮겨 작성하는 </a:t>
            </a:r>
            <a:r>
              <a:rPr lang="ko" sz="2100" b="1">
                <a:solidFill>
                  <a:srgbClr val="134F5C"/>
                </a:solidFill>
                <a:latin typeface="Hahmlet"/>
                <a:ea typeface="Hahmlet"/>
                <a:cs typeface="Hahmlet"/>
                <a:sym typeface="Hahmlet"/>
              </a:rPr>
              <a:t>공무원</a:t>
            </a:r>
            <a:r>
              <a:rPr lang="ko" sz="19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을 타겟하여,</a:t>
            </a:r>
            <a:endParaRPr sz="19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BF9000"/>
                </a:solidFill>
                <a:latin typeface="Hahmlet"/>
                <a:ea typeface="Hahmlet"/>
                <a:cs typeface="Hahmlet"/>
                <a:sym typeface="Hahmlet"/>
              </a:rPr>
              <a:t>인적 실수</a:t>
            </a:r>
            <a:r>
              <a:rPr lang="ko" sz="19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와, </a:t>
            </a:r>
            <a:r>
              <a:rPr lang="ko" sz="2100" b="1">
                <a:solidFill>
                  <a:srgbClr val="BF9000"/>
                </a:solidFill>
                <a:latin typeface="Hahmlet"/>
                <a:ea typeface="Hahmlet"/>
                <a:cs typeface="Hahmlet"/>
                <a:sym typeface="Hahmlet"/>
              </a:rPr>
              <a:t>인력낭비</a:t>
            </a:r>
            <a:r>
              <a:rPr lang="ko" sz="19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를 줄이자</a:t>
            </a:r>
            <a:r>
              <a:rPr lang="ko" sz="2400" b="1">
                <a:solidFill>
                  <a:srgbClr val="101010"/>
                </a:solidFill>
                <a:latin typeface="Hahmlet"/>
                <a:ea typeface="Hahmlet"/>
                <a:cs typeface="Hahmlet"/>
                <a:sym typeface="Hahmlet"/>
              </a:rPr>
              <a:t>”</a:t>
            </a:r>
            <a:endParaRPr sz="2400" b="1">
              <a:solidFill>
                <a:srgbClr val="101010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163" name="Google Shape;163;p18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164" name="Google Shape;164;p18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66;p18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50%</a:t>
              </a:r>
              <a:endParaRPr sz="900"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279000" y="4705950"/>
            <a:ext cx="1438050" cy="280200"/>
            <a:chOff x="-461325" y="4705950"/>
            <a:chExt cx="1438050" cy="280200"/>
          </a:xfrm>
        </p:grpSpPr>
        <p:grpSp>
          <p:nvGrpSpPr>
            <p:cNvPr id="168" name="Google Shape;168;p18"/>
            <p:cNvGrpSpPr/>
            <p:nvPr/>
          </p:nvGrpSpPr>
          <p:grpSpPr>
            <a:xfrm>
              <a:off x="-461325" y="4705950"/>
              <a:ext cx="1438050" cy="280200"/>
              <a:chOff x="-461325" y="4705950"/>
              <a:chExt cx="1438050" cy="280200"/>
            </a:xfrm>
          </p:grpSpPr>
          <p:sp>
            <p:nvSpPr>
              <p:cNvPr id="169" name="Google Shape;169;p18"/>
              <p:cNvSpPr/>
              <p:nvPr/>
            </p:nvSpPr>
            <p:spPr>
              <a:xfrm>
                <a:off x="-461325" y="4705950"/>
                <a:ext cx="13176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8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Google Shape;171;p18"/>
            <p:cNvSpPr txBox="1"/>
            <p:nvPr/>
          </p:nvSpPr>
          <p:spPr>
            <a:xfrm>
              <a:off x="164550" y="4734750"/>
              <a:ext cx="8121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문제 해결 방법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72" name="Google Shape;172;p18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173" name="Google Shape;173;p18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174" name="Google Shape;174;p18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8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176" name="Google Shape;176;p18"/>
            <p:cNvSpPr txBox="1"/>
            <p:nvPr/>
          </p:nvSpPr>
          <p:spPr>
            <a:xfrm>
              <a:off x="145725" y="4706100"/>
              <a:ext cx="2883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02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836575" y="8990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지류데이터를 어떻게 컴퓨터로 가져올 수 있을까? </a:t>
            </a:r>
            <a:endParaRPr sz="1100" b="1">
              <a:latin typeface="Hahmlet"/>
              <a:ea typeface="Hahmlet"/>
              <a:cs typeface="Hahmlet"/>
              <a:sym typeface="Hahmlet"/>
            </a:endParaRPr>
          </a:p>
        </p:txBody>
      </p:sp>
      <p:grpSp>
        <p:nvGrpSpPr>
          <p:cNvPr id="178" name="Google Shape;178;p18"/>
          <p:cNvGrpSpPr/>
          <p:nvPr/>
        </p:nvGrpSpPr>
        <p:grpSpPr>
          <a:xfrm rot="9674444">
            <a:off x="4171019" y="1623922"/>
            <a:ext cx="1148641" cy="307807"/>
            <a:chOff x="3539901" y="1267025"/>
            <a:chExt cx="1148614" cy="3078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559965" y="1346922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87801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419606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80715" y="1267025"/>
              <a:ext cx="307800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18"/>
          <p:cNvSpPr txBox="1"/>
          <p:nvPr/>
        </p:nvSpPr>
        <p:spPr>
          <a:xfrm>
            <a:off x="5127625" y="899063"/>
            <a:ext cx="443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서류 스캔하여 OCR </a:t>
            </a:r>
            <a:endParaRPr sz="15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(Optical Character Recognition)</a:t>
            </a:r>
            <a:endParaRPr sz="15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grpSp>
        <p:nvGrpSpPr>
          <p:cNvPr id="184" name="Google Shape;184;p18"/>
          <p:cNvGrpSpPr/>
          <p:nvPr/>
        </p:nvGrpSpPr>
        <p:grpSpPr>
          <a:xfrm>
            <a:off x="3768501" y="1038425"/>
            <a:ext cx="1148614" cy="307800"/>
            <a:chOff x="3539901" y="1267025"/>
            <a:chExt cx="1148614" cy="307800"/>
          </a:xfrm>
        </p:grpSpPr>
        <p:pic>
          <p:nvPicPr>
            <p:cNvPr id="185" name="Google Shape;18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559965" y="1346922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87801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419606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80715" y="1267025"/>
              <a:ext cx="307800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8"/>
          <p:cNvSpPr txBox="1"/>
          <p:nvPr/>
        </p:nvSpPr>
        <p:spPr>
          <a:xfrm>
            <a:off x="258949" y="1973150"/>
            <a:ext cx="4052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OCR은 가로 선을 기준으로 가장 먼저 닿는 텍스트를 인식하고, 글씨 높낮이가 일정하지 않을때, 데이터 인식이 잘 안되는데 어떡하지?</a:t>
            </a:r>
            <a:endParaRPr sz="1100" b="1" dirty="0">
              <a:latin typeface="Hahmlet"/>
              <a:ea typeface="Hahmlet"/>
              <a:cs typeface="Hahmlet"/>
              <a:sym typeface="Hahmlet"/>
            </a:endParaRPr>
          </a:p>
        </p:txBody>
      </p:sp>
      <p:grpSp>
        <p:nvGrpSpPr>
          <p:cNvPr id="190" name="Google Shape;190;p18"/>
          <p:cNvGrpSpPr/>
          <p:nvPr/>
        </p:nvGrpSpPr>
        <p:grpSpPr>
          <a:xfrm>
            <a:off x="4273252" y="2333825"/>
            <a:ext cx="1148614" cy="307800"/>
            <a:chOff x="3539901" y="1267025"/>
            <a:chExt cx="1148614" cy="307800"/>
          </a:xfrm>
        </p:grpSpPr>
        <p:pic>
          <p:nvPicPr>
            <p:cNvPr id="191" name="Google Shape;19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559965" y="1346922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87801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419606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80715" y="1267025"/>
              <a:ext cx="307800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18"/>
          <p:cNvSpPr txBox="1"/>
          <p:nvPr/>
        </p:nvSpPr>
        <p:spPr>
          <a:xfrm>
            <a:off x="5521126" y="2376326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정확도를 높이기 위해 AI(GPT API)를 활용한 데이터 후처리</a:t>
            </a:r>
            <a:endParaRPr sz="1500" b="1" dirty="0">
              <a:latin typeface="Hahmlet"/>
              <a:ea typeface="Hahmlet"/>
              <a:cs typeface="Hahmlet"/>
              <a:sym typeface="Hahmlet"/>
            </a:endParaRPr>
          </a:p>
        </p:txBody>
      </p:sp>
      <p:grpSp>
        <p:nvGrpSpPr>
          <p:cNvPr id="196" name="Google Shape;196;p18"/>
          <p:cNvGrpSpPr/>
          <p:nvPr/>
        </p:nvGrpSpPr>
        <p:grpSpPr>
          <a:xfrm rot="9674444">
            <a:off x="4228888" y="3078023"/>
            <a:ext cx="1148641" cy="307807"/>
            <a:chOff x="3539901" y="1267025"/>
            <a:chExt cx="1148614" cy="307800"/>
          </a:xfrm>
        </p:grpSpPr>
        <p:pic>
          <p:nvPicPr>
            <p:cNvPr id="197" name="Google Shape;19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559965" y="1346922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87801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419606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80715" y="1267025"/>
              <a:ext cx="307800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18"/>
          <p:cNvSpPr txBox="1"/>
          <p:nvPr/>
        </p:nvSpPr>
        <p:spPr>
          <a:xfrm>
            <a:off x="355200" y="3277925"/>
            <a:ext cx="405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사용자의 개인정보를 학습하고, API 사용료도</a:t>
            </a:r>
            <a:endParaRPr sz="15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들어가는데 어떡하지?</a:t>
            </a:r>
            <a:endParaRPr sz="15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grpSp>
        <p:nvGrpSpPr>
          <p:cNvPr id="202" name="Google Shape;202;p18"/>
          <p:cNvGrpSpPr/>
          <p:nvPr/>
        </p:nvGrpSpPr>
        <p:grpSpPr>
          <a:xfrm>
            <a:off x="4301901" y="3629225"/>
            <a:ext cx="1148614" cy="307800"/>
            <a:chOff x="3539901" y="1267025"/>
            <a:chExt cx="1148614" cy="307800"/>
          </a:xfrm>
        </p:grpSpPr>
        <p:pic>
          <p:nvPicPr>
            <p:cNvPr id="203" name="Google Shape;20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559965" y="1346922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387801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39804">
              <a:off x="4196065" y="1346934"/>
              <a:ext cx="148022" cy="148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80715" y="1267025"/>
              <a:ext cx="307800" cy="30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18"/>
          <p:cNvSpPr txBox="1"/>
          <p:nvPr/>
        </p:nvSpPr>
        <p:spPr>
          <a:xfrm>
            <a:off x="5567600" y="34598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온디바이스 AI 사용하여 해결</a:t>
            </a:r>
            <a:endParaRPr sz="15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(Bllossom)</a:t>
            </a:r>
            <a:endParaRPr sz="15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699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19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215" name="Google Shape;215;p19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216" name="Google Shape;216;p19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19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66%</a:t>
              </a:r>
              <a:endParaRPr sz="900"/>
            </a:p>
          </p:txBody>
        </p:sp>
      </p:grpSp>
      <p:grpSp>
        <p:nvGrpSpPr>
          <p:cNvPr id="219" name="Google Shape;219;p19"/>
          <p:cNvGrpSpPr/>
          <p:nvPr/>
        </p:nvGrpSpPr>
        <p:grpSpPr>
          <a:xfrm>
            <a:off x="279034" y="4705950"/>
            <a:ext cx="1997152" cy="280200"/>
            <a:chOff x="-870950" y="4705950"/>
            <a:chExt cx="1847675" cy="280200"/>
          </a:xfrm>
        </p:grpSpPr>
        <p:grpSp>
          <p:nvGrpSpPr>
            <p:cNvPr id="220" name="Google Shape;220;p19"/>
            <p:cNvGrpSpPr/>
            <p:nvPr/>
          </p:nvGrpSpPr>
          <p:grpSpPr>
            <a:xfrm>
              <a:off x="-870950" y="4705950"/>
              <a:ext cx="1847675" cy="280200"/>
              <a:chOff x="-870950" y="4705950"/>
              <a:chExt cx="1847675" cy="280200"/>
            </a:xfrm>
          </p:grpSpPr>
          <p:sp>
            <p:nvSpPr>
              <p:cNvPr id="221" name="Google Shape;221;p19"/>
              <p:cNvSpPr/>
              <p:nvPr/>
            </p:nvSpPr>
            <p:spPr>
              <a:xfrm>
                <a:off x="-870950" y="4705950"/>
                <a:ext cx="17271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" name="Google Shape;223;p19"/>
            <p:cNvSpPr txBox="1"/>
            <p:nvPr/>
          </p:nvSpPr>
          <p:spPr>
            <a:xfrm>
              <a:off x="-49399" y="4734750"/>
              <a:ext cx="10260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디벨롭 솔루션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oogle Shape;224;p19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225" name="Google Shape;225;p19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226" name="Google Shape;226;p19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A99FAD"/>
              </a:solidFill>
              <a:ln w="9525" cap="flat" cmpd="sng">
                <a:solidFill>
                  <a:srgbClr val="A99FA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228" name="Google Shape;228;p19"/>
            <p:cNvSpPr txBox="1"/>
            <p:nvPr/>
          </p:nvSpPr>
          <p:spPr>
            <a:xfrm>
              <a:off x="145725" y="4706100"/>
              <a:ext cx="2883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02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grpSp>
        <p:nvGrpSpPr>
          <p:cNvPr id="229" name="Google Shape;229;p19"/>
          <p:cNvGrpSpPr/>
          <p:nvPr/>
        </p:nvGrpSpPr>
        <p:grpSpPr>
          <a:xfrm>
            <a:off x="-556675" y="542100"/>
            <a:ext cx="3846263" cy="1924975"/>
            <a:chOff x="2276175" y="1191450"/>
            <a:chExt cx="3846263" cy="1924975"/>
          </a:xfrm>
        </p:grpSpPr>
        <p:grpSp>
          <p:nvGrpSpPr>
            <p:cNvPr id="230" name="Google Shape;230;p19"/>
            <p:cNvGrpSpPr/>
            <p:nvPr/>
          </p:nvGrpSpPr>
          <p:grpSpPr>
            <a:xfrm>
              <a:off x="3200738" y="1551025"/>
              <a:ext cx="2921700" cy="1565400"/>
              <a:chOff x="407788" y="1400975"/>
              <a:chExt cx="2921700" cy="1565400"/>
            </a:xfrm>
          </p:grpSpPr>
          <p:sp>
            <p:nvSpPr>
              <p:cNvPr id="231" name="Google Shape;231;p19"/>
              <p:cNvSpPr/>
              <p:nvPr/>
            </p:nvSpPr>
            <p:spPr>
              <a:xfrm>
                <a:off x="407788" y="1400975"/>
                <a:ext cx="2921700" cy="15654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9"/>
              <p:cNvSpPr txBox="1"/>
              <p:nvPr/>
            </p:nvSpPr>
            <p:spPr>
              <a:xfrm>
                <a:off x="624100" y="2074400"/>
                <a:ext cx="2489100" cy="77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Programing GUI Tool</a:t>
                </a:r>
                <a:endParaRPr sz="12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프로그램 UI설계를 위한 라이브러리</a:t>
                </a:r>
                <a:endParaRPr sz="11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</p:txBody>
          </p:sp>
          <p:pic>
            <p:nvPicPr>
              <p:cNvPr id="233" name="Google Shape;233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76413" y="1668638"/>
                <a:ext cx="1384474" cy="548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4" name="Google Shape;234;p19"/>
            <p:cNvSpPr txBox="1"/>
            <p:nvPr/>
          </p:nvSpPr>
          <p:spPr>
            <a:xfrm>
              <a:off x="2276175" y="1191450"/>
              <a:ext cx="3000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rPr>
                <a:t>Program </a:t>
              </a:r>
              <a:endParaRPr/>
            </a:p>
          </p:txBody>
        </p:sp>
      </p:grpSp>
      <p:grpSp>
        <p:nvGrpSpPr>
          <p:cNvPr id="235" name="Google Shape;235;p19"/>
          <p:cNvGrpSpPr/>
          <p:nvPr/>
        </p:nvGrpSpPr>
        <p:grpSpPr>
          <a:xfrm>
            <a:off x="2855213" y="562563"/>
            <a:ext cx="3301363" cy="1904613"/>
            <a:chOff x="5340288" y="1267600"/>
            <a:chExt cx="3301363" cy="1904613"/>
          </a:xfrm>
        </p:grpSpPr>
        <p:pic>
          <p:nvPicPr>
            <p:cNvPr id="236" name="Google Shape;236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40750" y="1841365"/>
              <a:ext cx="1583600" cy="513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7" name="Google Shape;237;p19"/>
            <p:cNvGrpSpPr/>
            <p:nvPr/>
          </p:nvGrpSpPr>
          <p:grpSpPr>
            <a:xfrm>
              <a:off x="5340288" y="1267600"/>
              <a:ext cx="3301363" cy="1904613"/>
              <a:chOff x="4347388" y="309325"/>
              <a:chExt cx="3301363" cy="1904613"/>
            </a:xfrm>
          </p:grpSpPr>
          <p:grpSp>
            <p:nvGrpSpPr>
              <p:cNvPr id="238" name="Google Shape;238;p19"/>
              <p:cNvGrpSpPr/>
              <p:nvPr/>
            </p:nvGrpSpPr>
            <p:grpSpPr>
              <a:xfrm>
                <a:off x="5159638" y="657838"/>
                <a:ext cx="2489113" cy="1556100"/>
                <a:chOff x="624100" y="1389913"/>
                <a:chExt cx="2489113" cy="1556100"/>
              </a:xfrm>
            </p:grpSpPr>
            <p:sp>
              <p:nvSpPr>
                <p:cNvPr id="239" name="Google Shape;239;p19"/>
                <p:cNvSpPr/>
                <p:nvPr/>
              </p:nvSpPr>
              <p:spPr>
                <a:xfrm>
                  <a:off x="624113" y="1389913"/>
                  <a:ext cx="2489100" cy="15561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9"/>
                <p:cNvSpPr txBox="1"/>
                <p:nvPr/>
              </p:nvSpPr>
              <p:spPr>
                <a:xfrm>
                  <a:off x="624100" y="2074400"/>
                  <a:ext cx="2489100" cy="77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chemeClr val="dk2"/>
                      </a:solidFill>
                      <a:latin typeface="Hahmlet"/>
                      <a:ea typeface="Hahmlet"/>
                      <a:cs typeface="Hahmlet"/>
                      <a:sym typeface="Hahmlet"/>
                    </a:rPr>
                    <a:t>PDF 데이터화를 위한</a:t>
                  </a:r>
                  <a:endParaRPr sz="12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chemeClr val="dk2"/>
                      </a:solidFill>
                      <a:latin typeface="Hahmlet"/>
                      <a:ea typeface="Hahmlet"/>
                      <a:cs typeface="Hahmlet"/>
                      <a:sym typeface="Hahmlet"/>
                    </a:rPr>
                    <a:t>OCR API</a:t>
                  </a:r>
                  <a:endParaRPr sz="11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endParaRPr>
                </a:p>
              </p:txBody>
            </p:sp>
          </p:grpSp>
          <p:sp>
            <p:nvSpPr>
              <p:cNvPr id="241" name="Google Shape;241;p19"/>
              <p:cNvSpPr txBox="1"/>
              <p:nvPr/>
            </p:nvSpPr>
            <p:spPr>
              <a:xfrm>
                <a:off x="4347388" y="309325"/>
                <a:ext cx="30000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External API</a:t>
                </a:r>
                <a:endParaRPr sz="13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</p:txBody>
          </p:sp>
        </p:grpSp>
      </p:grpSp>
      <p:grpSp>
        <p:nvGrpSpPr>
          <p:cNvPr id="242" name="Google Shape;242;p19"/>
          <p:cNvGrpSpPr/>
          <p:nvPr/>
        </p:nvGrpSpPr>
        <p:grpSpPr>
          <a:xfrm>
            <a:off x="3169063" y="2521988"/>
            <a:ext cx="2921700" cy="1924975"/>
            <a:chOff x="977488" y="2619475"/>
            <a:chExt cx="2921700" cy="1924975"/>
          </a:xfrm>
        </p:grpSpPr>
        <p:grpSp>
          <p:nvGrpSpPr>
            <p:cNvPr id="243" name="Google Shape;243;p19"/>
            <p:cNvGrpSpPr/>
            <p:nvPr/>
          </p:nvGrpSpPr>
          <p:grpSpPr>
            <a:xfrm>
              <a:off x="977488" y="2619475"/>
              <a:ext cx="2921700" cy="1924975"/>
              <a:chOff x="3200738" y="1191450"/>
              <a:chExt cx="2921700" cy="1924975"/>
            </a:xfrm>
          </p:grpSpPr>
          <p:grpSp>
            <p:nvGrpSpPr>
              <p:cNvPr id="244" name="Google Shape;244;p19"/>
              <p:cNvGrpSpPr/>
              <p:nvPr/>
            </p:nvGrpSpPr>
            <p:grpSpPr>
              <a:xfrm>
                <a:off x="3200738" y="1551025"/>
                <a:ext cx="2921700" cy="1565400"/>
                <a:chOff x="407788" y="1400975"/>
                <a:chExt cx="2921700" cy="1565400"/>
              </a:xfrm>
            </p:grpSpPr>
            <p:sp>
              <p:nvSpPr>
                <p:cNvPr id="245" name="Google Shape;245;p19"/>
                <p:cNvSpPr/>
                <p:nvPr/>
              </p:nvSpPr>
              <p:spPr>
                <a:xfrm>
                  <a:off x="407788" y="1400975"/>
                  <a:ext cx="2921700" cy="15654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19"/>
                <p:cNvSpPr txBox="1"/>
                <p:nvPr/>
              </p:nvSpPr>
              <p:spPr>
                <a:xfrm>
                  <a:off x="624100" y="2140650"/>
                  <a:ext cx="2489100" cy="77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chemeClr val="dk2"/>
                      </a:solidFill>
                      <a:latin typeface="Hahmlet"/>
                      <a:ea typeface="Hahmlet"/>
                      <a:cs typeface="Hahmlet"/>
                      <a:sym typeface="Hahmlet"/>
                    </a:rPr>
                    <a:t>온디바이스 AI를 서버에 올리기 위해서 사용된 프레임워크</a:t>
                  </a:r>
                  <a:endParaRPr sz="11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endParaRPr>
                </a:p>
              </p:txBody>
            </p:sp>
          </p:grpSp>
          <p:sp>
            <p:nvSpPr>
              <p:cNvPr id="247" name="Google Shape;247;p19"/>
              <p:cNvSpPr txBox="1"/>
              <p:nvPr/>
            </p:nvSpPr>
            <p:spPr>
              <a:xfrm>
                <a:off x="3380900" y="1191450"/>
                <a:ext cx="18954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Server FrameWork</a:t>
                </a:r>
                <a:endParaRPr/>
              </a:p>
            </p:txBody>
          </p:sp>
        </p:grpSp>
        <p:pic>
          <p:nvPicPr>
            <p:cNvPr id="248" name="Google Shape;248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33574" y="3138325"/>
              <a:ext cx="1467181" cy="64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19"/>
          <p:cNvGrpSpPr/>
          <p:nvPr/>
        </p:nvGrpSpPr>
        <p:grpSpPr>
          <a:xfrm>
            <a:off x="6235438" y="2530250"/>
            <a:ext cx="2489100" cy="1916725"/>
            <a:chOff x="11812138" y="3098238"/>
            <a:chExt cx="2489100" cy="1916725"/>
          </a:xfrm>
        </p:grpSpPr>
        <p:pic>
          <p:nvPicPr>
            <p:cNvPr id="250" name="Google Shape;250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242675" y="3566775"/>
              <a:ext cx="1628001" cy="5870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1" name="Google Shape;251;p19"/>
            <p:cNvGrpSpPr/>
            <p:nvPr/>
          </p:nvGrpSpPr>
          <p:grpSpPr>
            <a:xfrm>
              <a:off x="11812138" y="3449563"/>
              <a:ext cx="2489100" cy="1565400"/>
              <a:chOff x="624100" y="1400988"/>
              <a:chExt cx="2489100" cy="1565400"/>
            </a:xfrm>
          </p:grpSpPr>
          <p:sp>
            <p:nvSpPr>
              <p:cNvPr id="252" name="Google Shape;252;p19"/>
              <p:cNvSpPr/>
              <p:nvPr/>
            </p:nvSpPr>
            <p:spPr>
              <a:xfrm>
                <a:off x="915363" y="1400988"/>
                <a:ext cx="1896600" cy="15654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 txBox="1"/>
              <p:nvPr/>
            </p:nvSpPr>
            <p:spPr>
              <a:xfrm>
                <a:off x="624100" y="2074400"/>
                <a:ext cx="2489100" cy="77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OCR 데이터를 후처리, </a:t>
                </a:r>
                <a:endParaRPr sz="12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테이블화를 위한 AI</a:t>
                </a:r>
                <a:endParaRPr sz="12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</p:txBody>
          </p:sp>
        </p:grpSp>
        <p:sp>
          <p:nvSpPr>
            <p:cNvPr id="254" name="Google Shape;254;p19"/>
            <p:cNvSpPr txBox="1"/>
            <p:nvPr/>
          </p:nvSpPr>
          <p:spPr>
            <a:xfrm>
              <a:off x="11812145" y="3098238"/>
              <a:ext cx="1771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b="1">
                  <a:solidFill>
                    <a:schemeClr val="dk2"/>
                  </a:solidFill>
                  <a:latin typeface="Hahmlet"/>
                  <a:ea typeface="Hahmlet"/>
                  <a:cs typeface="Hahmlet"/>
                  <a:sym typeface="Hahmlet"/>
                </a:rPr>
                <a:t>Ondivice AI</a:t>
              </a:r>
              <a:endParaRPr/>
            </a:p>
          </p:txBody>
        </p:sp>
      </p:grpSp>
      <p:grpSp>
        <p:nvGrpSpPr>
          <p:cNvPr id="255" name="Google Shape;255;p19"/>
          <p:cNvGrpSpPr/>
          <p:nvPr/>
        </p:nvGrpSpPr>
        <p:grpSpPr>
          <a:xfrm>
            <a:off x="-496937" y="2543275"/>
            <a:ext cx="3326750" cy="1882400"/>
            <a:chOff x="120963" y="2619475"/>
            <a:chExt cx="3326750" cy="1882400"/>
          </a:xfrm>
        </p:grpSpPr>
        <p:grpSp>
          <p:nvGrpSpPr>
            <p:cNvPr id="256" name="Google Shape;256;p19"/>
            <p:cNvGrpSpPr/>
            <p:nvPr/>
          </p:nvGrpSpPr>
          <p:grpSpPr>
            <a:xfrm>
              <a:off x="120963" y="2619475"/>
              <a:ext cx="3326750" cy="1882400"/>
              <a:chOff x="2579375" y="1191450"/>
              <a:chExt cx="3326750" cy="1882400"/>
            </a:xfrm>
          </p:grpSpPr>
          <p:grpSp>
            <p:nvGrpSpPr>
              <p:cNvPr id="257" name="Google Shape;257;p19"/>
              <p:cNvGrpSpPr/>
              <p:nvPr/>
            </p:nvGrpSpPr>
            <p:grpSpPr>
              <a:xfrm>
                <a:off x="3417025" y="1508450"/>
                <a:ext cx="2489100" cy="1565400"/>
                <a:chOff x="624075" y="1358400"/>
                <a:chExt cx="2489100" cy="1565400"/>
              </a:xfrm>
            </p:grpSpPr>
            <p:sp>
              <p:nvSpPr>
                <p:cNvPr id="258" name="Google Shape;258;p19"/>
                <p:cNvSpPr/>
                <p:nvPr/>
              </p:nvSpPr>
              <p:spPr>
                <a:xfrm>
                  <a:off x="646088" y="1358400"/>
                  <a:ext cx="2430000" cy="15654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19"/>
                <p:cNvSpPr txBox="1"/>
                <p:nvPr/>
              </p:nvSpPr>
              <p:spPr>
                <a:xfrm>
                  <a:off x="624075" y="2140650"/>
                  <a:ext cx="2489100" cy="77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200" b="1">
                      <a:solidFill>
                        <a:schemeClr val="dk2"/>
                      </a:solidFill>
                      <a:latin typeface="Hahmlet"/>
                      <a:ea typeface="Hahmlet"/>
                      <a:cs typeface="Hahmlet"/>
                      <a:sym typeface="Hahmlet"/>
                    </a:rPr>
                    <a:t>Server Framework를 올리기 위한 OS</a:t>
                  </a:r>
                  <a:endParaRPr sz="12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endParaRPr>
                </a:p>
              </p:txBody>
            </p:sp>
          </p:grpSp>
          <p:sp>
            <p:nvSpPr>
              <p:cNvPr id="260" name="Google Shape;260;p19"/>
              <p:cNvSpPr txBox="1"/>
              <p:nvPr/>
            </p:nvSpPr>
            <p:spPr>
              <a:xfrm>
                <a:off x="2579375" y="1191450"/>
                <a:ext cx="30000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300" b="1">
                    <a:solidFill>
                      <a:schemeClr val="dk2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Server OS</a:t>
                </a:r>
                <a:endParaRPr/>
              </a:p>
            </p:txBody>
          </p:sp>
        </p:grpSp>
        <p:pic>
          <p:nvPicPr>
            <p:cNvPr id="261" name="Google Shape;261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33925" y="2960398"/>
              <a:ext cx="1923401" cy="1083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19"/>
          <p:cNvGrpSpPr/>
          <p:nvPr/>
        </p:nvGrpSpPr>
        <p:grpSpPr>
          <a:xfrm>
            <a:off x="6255388" y="161888"/>
            <a:ext cx="3000000" cy="1924988"/>
            <a:chOff x="13369688" y="1216150"/>
            <a:chExt cx="3000000" cy="1924988"/>
          </a:xfrm>
        </p:grpSpPr>
        <p:pic>
          <p:nvPicPr>
            <p:cNvPr id="263" name="Google Shape;263;p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272638" y="1770550"/>
              <a:ext cx="1509674" cy="533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" name="Google Shape;264;p19"/>
            <p:cNvGrpSpPr/>
            <p:nvPr/>
          </p:nvGrpSpPr>
          <p:grpSpPr>
            <a:xfrm>
              <a:off x="13782938" y="1575738"/>
              <a:ext cx="2489100" cy="1565400"/>
              <a:chOff x="624100" y="1400988"/>
              <a:chExt cx="2489100" cy="1565400"/>
            </a:xfrm>
          </p:grpSpPr>
          <p:sp>
            <p:nvSpPr>
              <p:cNvPr id="265" name="Google Shape;265;p19"/>
              <p:cNvSpPr/>
              <p:nvPr/>
            </p:nvSpPr>
            <p:spPr>
              <a:xfrm>
                <a:off x="876713" y="1400988"/>
                <a:ext cx="1954200" cy="15654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274E1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14313" dist="19050" dir="8160000" algn="bl" rotWithShape="0">
                  <a:srgbClr val="274E13">
                    <a:alpha val="76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 txBox="1"/>
              <p:nvPr/>
            </p:nvSpPr>
            <p:spPr>
              <a:xfrm>
                <a:off x="624100" y="2074400"/>
                <a:ext cx="2489100" cy="77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rgbClr val="434343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배포를 위한</a:t>
                </a:r>
                <a:endParaRPr sz="12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rgbClr val="434343"/>
                    </a:solidFill>
                    <a:latin typeface="Hahmlet"/>
                    <a:ea typeface="Hahmlet"/>
                    <a:cs typeface="Hahmlet"/>
                    <a:sym typeface="Hahmlet"/>
                  </a:rPr>
                  <a:t>GitHub</a:t>
                </a:r>
                <a:endParaRPr sz="12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endParaRPr>
              </a:p>
            </p:txBody>
          </p:sp>
        </p:grpSp>
        <p:sp>
          <p:nvSpPr>
            <p:cNvPr id="267" name="Google Shape;267;p19"/>
            <p:cNvSpPr txBox="1"/>
            <p:nvPr/>
          </p:nvSpPr>
          <p:spPr>
            <a:xfrm>
              <a:off x="13369688" y="12161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274E13"/>
                  </a:solidFill>
                  <a:latin typeface="Hahmlet"/>
                  <a:ea typeface="Hahmlet"/>
                  <a:cs typeface="Hahmlet"/>
                  <a:sym typeface="Hahmlet"/>
                </a:rPr>
                <a:t>Management </a:t>
              </a:r>
              <a:endParaRPr b="1">
                <a:solidFill>
                  <a:srgbClr val="274E1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pic>
        <p:nvPicPr>
          <p:cNvPr id="268" name="Google Shape;26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700081">
            <a:off x="6120636" y="3439998"/>
            <a:ext cx="375129" cy="37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9"/>
          <p:cNvPicPr preferRelativeResize="0"/>
          <p:nvPr/>
        </p:nvPicPr>
        <p:blipFill rotWithShape="1">
          <a:blip r:embed="rId11">
            <a:alphaModFix/>
          </a:blip>
          <a:srcRect t="-4755" r="-4755"/>
          <a:stretch/>
        </p:blipFill>
        <p:spPr>
          <a:xfrm rot="2700087">
            <a:off x="2812637" y="3470299"/>
            <a:ext cx="350027" cy="35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9"/>
          <p:cNvPicPr preferRelativeResize="0"/>
          <p:nvPr/>
        </p:nvPicPr>
        <p:blipFill rotWithShape="1">
          <a:blip r:embed="rId11">
            <a:alphaModFix/>
          </a:blip>
          <a:srcRect t="-4755" r="-4755"/>
          <a:stretch/>
        </p:blipFill>
        <p:spPr>
          <a:xfrm rot="-2681827">
            <a:off x="2016902" y="2465863"/>
            <a:ext cx="358623" cy="35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9"/>
          <p:cNvPicPr preferRelativeResize="0"/>
          <p:nvPr/>
        </p:nvPicPr>
        <p:blipFill rotWithShape="1">
          <a:blip r:embed="rId11">
            <a:alphaModFix/>
          </a:blip>
          <a:srcRect t="-4755" r="-4755"/>
          <a:stretch/>
        </p:blipFill>
        <p:spPr>
          <a:xfrm rot="2700087">
            <a:off x="3307637" y="1518899"/>
            <a:ext cx="350027" cy="35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20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279" name="Google Shape;279;p20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280" name="Google Shape;280;p20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0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2" name="Google Shape;282;p20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83%</a:t>
              </a:r>
              <a:endParaRPr sz="900"/>
            </a:p>
          </p:txBody>
        </p:sp>
      </p:grpSp>
      <p:grpSp>
        <p:nvGrpSpPr>
          <p:cNvPr id="283" name="Google Shape;283;p20"/>
          <p:cNvGrpSpPr/>
          <p:nvPr/>
        </p:nvGrpSpPr>
        <p:grpSpPr>
          <a:xfrm>
            <a:off x="278999" y="4705950"/>
            <a:ext cx="2354388" cy="280200"/>
            <a:chOff x="-1201448" y="4705950"/>
            <a:chExt cx="2178173" cy="280200"/>
          </a:xfrm>
        </p:grpSpPr>
        <p:grpSp>
          <p:nvGrpSpPr>
            <p:cNvPr id="284" name="Google Shape;284;p20"/>
            <p:cNvGrpSpPr/>
            <p:nvPr/>
          </p:nvGrpSpPr>
          <p:grpSpPr>
            <a:xfrm>
              <a:off x="-1201448" y="4705950"/>
              <a:ext cx="2178173" cy="280200"/>
              <a:chOff x="-1201448" y="4705950"/>
              <a:chExt cx="2178173" cy="280200"/>
            </a:xfrm>
          </p:grpSpPr>
          <p:sp>
            <p:nvSpPr>
              <p:cNvPr id="285" name="Google Shape;285;p20"/>
              <p:cNvSpPr/>
              <p:nvPr/>
            </p:nvSpPr>
            <p:spPr>
              <a:xfrm>
                <a:off x="-1201448" y="4705950"/>
                <a:ext cx="20577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0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7" name="Google Shape;287;p20"/>
            <p:cNvSpPr txBox="1"/>
            <p:nvPr/>
          </p:nvSpPr>
          <p:spPr>
            <a:xfrm>
              <a:off x="-49399" y="4734750"/>
              <a:ext cx="10260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기대효과</a:t>
              </a:r>
              <a:endParaRPr sz="700" b="1">
                <a:solidFill>
                  <a:schemeClr val="lt1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grpSp>
        <p:nvGrpSpPr>
          <p:cNvPr id="288" name="Google Shape;288;p20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289" name="Google Shape;289;p20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290" name="Google Shape;290;p20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0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292" name="Google Shape;292;p20"/>
            <p:cNvSpPr txBox="1"/>
            <p:nvPr/>
          </p:nvSpPr>
          <p:spPr>
            <a:xfrm>
              <a:off x="145725" y="4706100"/>
              <a:ext cx="2883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03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sp>
        <p:nvSpPr>
          <p:cNvPr id="293" name="Google Shape;293;p20"/>
          <p:cNvSpPr txBox="1"/>
          <p:nvPr/>
        </p:nvSpPr>
        <p:spPr>
          <a:xfrm>
            <a:off x="458775" y="1276875"/>
            <a:ext cx="3793500" cy="19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Expected </a:t>
            </a:r>
            <a:endParaRPr sz="50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Effects</a:t>
            </a:r>
            <a:endParaRPr sz="5000"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pic>
        <p:nvPicPr>
          <p:cNvPr id="294" name="Google Shape;2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39804">
            <a:off x="371165" y="1346834"/>
            <a:ext cx="148022" cy="14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39804">
            <a:off x="2751565" y="2443459"/>
            <a:ext cx="148022" cy="148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0"/>
          <p:cNvSpPr/>
          <p:nvPr/>
        </p:nvSpPr>
        <p:spPr>
          <a:xfrm>
            <a:off x="4091625" y="594675"/>
            <a:ext cx="1325100" cy="377400"/>
          </a:xfrm>
          <a:prstGeom prst="roundRect">
            <a:avLst>
              <a:gd name="adj" fmla="val 43892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Number 1.</a:t>
            </a:r>
            <a:endParaRPr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4091625" y="972063"/>
            <a:ext cx="4174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업무 효율성 향상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ahmlet"/>
              <a:buChar char="●"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수기 입력 작업의 제거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ahmlet"/>
              <a:buChar char="●"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데이터 정확도 향상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6941025" y="1922325"/>
            <a:ext cx="1325100" cy="377400"/>
          </a:xfrm>
          <a:prstGeom prst="roundRect">
            <a:avLst>
              <a:gd name="adj" fmla="val 43892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Number 2.</a:t>
            </a:r>
            <a:endParaRPr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299" name="Google Shape;299;p20"/>
          <p:cNvSpPr txBox="1"/>
          <p:nvPr/>
        </p:nvSpPr>
        <p:spPr>
          <a:xfrm>
            <a:off x="5698650" y="2276025"/>
            <a:ext cx="2468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        인력 비용 감소    </a:t>
            </a:r>
            <a:r>
              <a:rPr lang="ko" sz="1300">
                <a:solidFill>
                  <a:srgbClr val="434343"/>
                </a:solidFill>
              </a:rPr>
              <a:t>●  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민원 처리 시간 단축    </a:t>
            </a:r>
            <a:r>
              <a:rPr lang="ko" sz="1300">
                <a:solidFill>
                  <a:srgbClr val="434343"/>
                </a:solidFill>
              </a:rPr>
              <a:t>●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4091625" y="3202563"/>
            <a:ext cx="1325100" cy="377400"/>
          </a:xfrm>
          <a:prstGeom prst="roundRect">
            <a:avLst>
              <a:gd name="adj" fmla="val 43892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rPr>
              <a:t>Number 3.</a:t>
            </a:r>
            <a:endParaRPr b="1">
              <a:solidFill>
                <a:srgbClr val="434343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4091625" y="3579975"/>
            <a:ext cx="4174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활용성 향상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Hahmlet"/>
              <a:buChar char="●"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원본 PDF를 기준으로 분석하기 때문에, 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모든 PDF서류에 적용 가능</a:t>
            </a:r>
            <a:endParaRPr sz="1300" b="1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5266125" y="228741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인력 효율적 사용 가능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-352628"/>
            <a:ext cx="9144003" cy="609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33925" cy="3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1"/>
          <p:cNvGrpSpPr/>
          <p:nvPr/>
        </p:nvGrpSpPr>
        <p:grpSpPr>
          <a:xfrm>
            <a:off x="279000" y="4692150"/>
            <a:ext cx="2921738" cy="307800"/>
            <a:chOff x="279000" y="4692150"/>
            <a:chExt cx="2921738" cy="307800"/>
          </a:xfrm>
        </p:grpSpPr>
        <p:grpSp>
          <p:nvGrpSpPr>
            <p:cNvPr id="310" name="Google Shape;310;p21"/>
            <p:cNvGrpSpPr/>
            <p:nvPr/>
          </p:nvGrpSpPr>
          <p:grpSpPr>
            <a:xfrm>
              <a:off x="279000" y="4705950"/>
              <a:ext cx="2767800" cy="280200"/>
              <a:chOff x="279000" y="4705950"/>
              <a:chExt cx="2767800" cy="280200"/>
            </a:xfrm>
          </p:grpSpPr>
          <p:sp>
            <p:nvSpPr>
              <p:cNvPr id="311" name="Google Shape;311;p21"/>
              <p:cNvSpPr/>
              <p:nvPr/>
            </p:nvSpPr>
            <p:spPr>
              <a:xfrm>
                <a:off x="279000" y="4705950"/>
                <a:ext cx="2665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2766600" y="4705950"/>
                <a:ext cx="280200" cy="2802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" name="Google Shape;313;p21"/>
            <p:cNvSpPr txBox="1"/>
            <p:nvPr/>
          </p:nvSpPr>
          <p:spPr>
            <a:xfrm>
              <a:off x="2502938" y="4692150"/>
              <a:ext cx="69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314" name="Google Shape;314;p21"/>
          <p:cNvGrpSpPr/>
          <p:nvPr/>
        </p:nvGrpSpPr>
        <p:grpSpPr>
          <a:xfrm>
            <a:off x="278997" y="4705950"/>
            <a:ext cx="2767964" cy="280200"/>
            <a:chOff x="-1584071" y="4705950"/>
            <a:chExt cx="2560796" cy="280200"/>
          </a:xfrm>
        </p:grpSpPr>
        <p:grpSp>
          <p:nvGrpSpPr>
            <p:cNvPr id="315" name="Google Shape;315;p21"/>
            <p:cNvGrpSpPr/>
            <p:nvPr/>
          </p:nvGrpSpPr>
          <p:grpSpPr>
            <a:xfrm>
              <a:off x="-1584071" y="4705950"/>
              <a:ext cx="2560796" cy="280200"/>
              <a:chOff x="-1584071" y="4705950"/>
              <a:chExt cx="2560796" cy="280200"/>
            </a:xfrm>
          </p:grpSpPr>
          <p:sp>
            <p:nvSpPr>
              <p:cNvPr id="316" name="Google Shape;316;p21"/>
              <p:cNvSpPr/>
              <p:nvPr/>
            </p:nvSpPr>
            <p:spPr>
              <a:xfrm>
                <a:off x="-1584071" y="4705950"/>
                <a:ext cx="2440200" cy="280200"/>
              </a:xfrm>
              <a:prstGeom prst="roundRect">
                <a:avLst>
                  <a:gd name="adj" fmla="val 16667"/>
                </a:avLst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696525" y="4705950"/>
                <a:ext cx="280200" cy="280200"/>
              </a:xfrm>
              <a:prstGeom prst="ellipse">
                <a:avLst/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" name="Google Shape;318;p21"/>
            <p:cNvSpPr txBox="1"/>
            <p:nvPr/>
          </p:nvSpPr>
          <p:spPr>
            <a:xfrm>
              <a:off x="-49399" y="4734750"/>
              <a:ext cx="10260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chemeClr val="lt1"/>
                  </a:solidFill>
                  <a:latin typeface="Hahmlet"/>
                  <a:ea typeface="Hahmlet"/>
                  <a:cs typeface="Hahmlet"/>
                  <a:sym typeface="Hahmlet"/>
                </a:rPr>
                <a:t>시연 영상</a:t>
              </a:r>
              <a:endParaRPr sz="700" b="1">
                <a:solidFill>
                  <a:schemeClr val="lt1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grpSp>
        <p:nvGrpSpPr>
          <p:cNvPr id="319" name="Google Shape;319;p21"/>
          <p:cNvGrpSpPr/>
          <p:nvPr/>
        </p:nvGrpSpPr>
        <p:grpSpPr>
          <a:xfrm>
            <a:off x="120963" y="4677150"/>
            <a:ext cx="337800" cy="337800"/>
            <a:chOff x="120963" y="4677150"/>
            <a:chExt cx="337800" cy="337800"/>
          </a:xfrm>
        </p:grpSpPr>
        <p:grpSp>
          <p:nvGrpSpPr>
            <p:cNvPr id="320" name="Google Shape;320;p21"/>
            <p:cNvGrpSpPr/>
            <p:nvPr/>
          </p:nvGrpSpPr>
          <p:grpSpPr>
            <a:xfrm>
              <a:off x="120963" y="4677150"/>
              <a:ext cx="337800" cy="337800"/>
              <a:chOff x="5878550" y="39700"/>
              <a:chExt cx="337800" cy="337800"/>
            </a:xfrm>
          </p:grpSpPr>
          <p:sp>
            <p:nvSpPr>
              <p:cNvPr id="321" name="Google Shape;321;p21"/>
              <p:cNvSpPr/>
              <p:nvPr/>
            </p:nvSpPr>
            <p:spPr>
              <a:xfrm>
                <a:off x="5878550" y="39700"/>
                <a:ext cx="337800" cy="337800"/>
              </a:xfrm>
              <a:prstGeom prst="ellipse">
                <a:avLst/>
              </a:prstGeom>
              <a:solidFill>
                <a:srgbClr val="E4C7A9"/>
              </a:solidFill>
              <a:ln w="9525" cap="flat" cmpd="sng">
                <a:solidFill>
                  <a:srgbClr val="E4C7A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6300000" algn="bl" rotWithShape="0">
                  <a:srgbClr val="666666">
                    <a:alpha val="3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5938395" y="99545"/>
                <a:ext cx="218400" cy="218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">
                  <a:latin typeface="Hahmlet Medium"/>
                  <a:ea typeface="Hahmlet Medium"/>
                  <a:cs typeface="Hahmlet Medium"/>
                  <a:sym typeface="Hahmlet Medium"/>
                </a:endParaRPr>
              </a:p>
            </p:txBody>
          </p:sp>
        </p:grpSp>
        <p:sp>
          <p:nvSpPr>
            <p:cNvPr id="323" name="Google Shape;323;p21"/>
            <p:cNvSpPr txBox="1"/>
            <p:nvPr/>
          </p:nvSpPr>
          <p:spPr>
            <a:xfrm>
              <a:off x="145725" y="4706100"/>
              <a:ext cx="2883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434343"/>
                  </a:solidFill>
                  <a:latin typeface="Hahmlet"/>
                  <a:ea typeface="Hahmlet"/>
                  <a:cs typeface="Hahmlet"/>
                  <a:sym typeface="Hahmlet"/>
                </a:rPr>
                <a:t>03</a:t>
              </a:r>
              <a:endParaRPr sz="600" b="1">
                <a:solidFill>
                  <a:srgbClr val="434343"/>
                </a:solidFill>
                <a:latin typeface="Hahmlet"/>
                <a:ea typeface="Hahmlet"/>
                <a:cs typeface="Hahmlet"/>
                <a:sym typeface="Hahmlet"/>
              </a:endParaRPr>
            </a:p>
          </p:txBody>
        </p:sp>
      </p:grpSp>
      <p:pic>
        <p:nvPicPr>
          <p:cNvPr id="2" name="엑셀설정x">
            <a:hlinkClick r:id="" action="ppaction://media"/>
            <a:extLst>
              <a:ext uri="{FF2B5EF4-FFF2-40B4-BE49-F238E27FC236}">
                <a16:creationId xmlns:a16="http://schemas.microsoft.com/office/drawing/2014/main" id="{124ABC3B-7AE4-6CA9-EDCC-34FB6F7442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32576" y="92651"/>
            <a:ext cx="3839771" cy="2159871"/>
          </a:xfrm>
          <a:prstGeom prst="rect">
            <a:avLst/>
          </a:prstGeom>
        </p:spPr>
      </p:pic>
      <p:pic>
        <p:nvPicPr>
          <p:cNvPr id="3" name="엑셀설정o">
            <a:hlinkClick r:id="" action="ppaction://media"/>
            <a:extLst>
              <a:ext uri="{FF2B5EF4-FFF2-40B4-BE49-F238E27FC236}">
                <a16:creationId xmlns:a16="http://schemas.microsoft.com/office/drawing/2014/main" id="{9423AFB6-7C83-8505-2D3A-819714353D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32576" y="2369632"/>
            <a:ext cx="3839771" cy="2159871"/>
          </a:xfrm>
          <a:prstGeom prst="rect">
            <a:avLst/>
          </a:prstGeom>
        </p:spPr>
      </p:pic>
      <p:sp>
        <p:nvSpPr>
          <p:cNvPr id="4" name="Google Shape;183;p18">
            <a:extLst>
              <a:ext uri="{FF2B5EF4-FFF2-40B4-BE49-F238E27FC236}">
                <a16:creationId xmlns:a16="http://schemas.microsoft.com/office/drawing/2014/main" id="{7A82A643-779B-6D64-47D7-E84026420007}"/>
              </a:ext>
            </a:extLst>
          </p:cNvPr>
          <p:cNvSpPr txBox="1"/>
          <p:nvPr/>
        </p:nvSpPr>
        <p:spPr>
          <a:xfrm>
            <a:off x="6413919" y="964852"/>
            <a:ext cx="44355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기존 엑셀파일 존재 </a:t>
            </a:r>
            <a:r>
              <a:rPr lang="en-US" altLang="ko-KR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X</a:t>
            </a:r>
            <a:endParaRPr sz="15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  <p:sp>
        <p:nvSpPr>
          <p:cNvPr id="5" name="Google Shape;183;p18">
            <a:extLst>
              <a:ext uri="{FF2B5EF4-FFF2-40B4-BE49-F238E27FC236}">
                <a16:creationId xmlns:a16="http://schemas.microsoft.com/office/drawing/2014/main" id="{2316AA44-6C16-2524-7FC7-DF0D726A546C}"/>
              </a:ext>
            </a:extLst>
          </p:cNvPr>
          <p:cNvSpPr txBox="1"/>
          <p:nvPr/>
        </p:nvSpPr>
        <p:spPr>
          <a:xfrm>
            <a:off x="6413919" y="3241833"/>
            <a:ext cx="44355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기존 엑셀파일 존재 </a:t>
            </a:r>
            <a:r>
              <a:rPr lang="en-US" altLang="ko-KR" sz="1500" b="1" dirty="0">
                <a:solidFill>
                  <a:schemeClr val="dk2"/>
                </a:solidFill>
                <a:latin typeface="Hahmlet"/>
                <a:ea typeface="Hahmlet"/>
                <a:cs typeface="Hahmlet"/>
                <a:sym typeface="Hahmlet"/>
              </a:rPr>
              <a:t>O</a:t>
            </a:r>
            <a:endParaRPr sz="1500" b="1" dirty="0">
              <a:solidFill>
                <a:schemeClr val="dk2"/>
              </a:solidFill>
              <a:latin typeface="Hahmlet"/>
              <a:ea typeface="Hahmlet"/>
              <a:cs typeface="Hahmlet"/>
              <a:sym typeface="Hahmle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416</Words>
  <Application>Microsoft Office PowerPoint</Application>
  <PresentationFormat>화면 슬라이드 쇼(16:9)</PresentationFormat>
  <Paragraphs>101</Paragraphs>
  <Slides>9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Hahmlet</vt:lpstr>
      <vt:lpstr>Hahmlet Medium</vt:lpstr>
      <vt:lpstr>Hahmlet ExtraBold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채성수</dc:creator>
  <cp:lastModifiedBy>채성수</cp:lastModifiedBy>
  <cp:revision>2</cp:revision>
  <dcterms:modified xsi:type="dcterms:W3CDTF">2024-11-10T10:57:33Z</dcterms:modified>
</cp:coreProperties>
</file>